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argin" charset="1" panose="00000000000000000000"/>
      <p:regular r:id="rId13"/>
    </p:embeddedFont>
    <p:embeddedFont>
      <p:font typeface="Alic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Relationship Id="rId6" Target="../media/image16.png" Type="http://schemas.openxmlformats.org/officeDocument/2006/relationships/image"/><Relationship Id="rId7" Target="../media/image15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13.pn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13.pn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13.pn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13.pn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1432" y="-1477780"/>
            <a:ext cx="6026263" cy="5954701"/>
          </a:xfrm>
          <a:custGeom>
            <a:avLst/>
            <a:gdLst/>
            <a:ahLst/>
            <a:cxnLst/>
            <a:rect r="r" b="b" t="t" l="l"/>
            <a:pathLst>
              <a:path h="5954701" w="6026263">
                <a:moveTo>
                  <a:pt x="0" y="0"/>
                </a:moveTo>
                <a:lnTo>
                  <a:pt x="6026263" y="0"/>
                </a:lnTo>
                <a:lnTo>
                  <a:pt x="6026263" y="5954701"/>
                </a:lnTo>
                <a:lnTo>
                  <a:pt x="0" y="595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83028" y="1028700"/>
            <a:ext cx="11121945" cy="8229600"/>
          </a:xfrm>
          <a:custGeom>
            <a:avLst/>
            <a:gdLst/>
            <a:ahLst/>
            <a:cxnLst/>
            <a:rect r="r" b="b" t="t" l="l"/>
            <a:pathLst>
              <a:path h="8229600" w="11121945">
                <a:moveTo>
                  <a:pt x="0" y="0"/>
                </a:moveTo>
                <a:lnTo>
                  <a:pt x="11121944" y="0"/>
                </a:lnTo>
                <a:lnTo>
                  <a:pt x="11121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16523" y="1028700"/>
            <a:ext cx="10254953" cy="8229600"/>
          </a:xfrm>
          <a:custGeom>
            <a:avLst/>
            <a:gdLst/>
            <a:ahLst/>
            <a:cxnLst/>
            <a:rect r="r" b="b" t="t" l="l"/>
            <a:pathLst>
              <a:path h="8229600" w="10254953">
                <a:moveTo>
                  <a:pt x="0" y="0"/>
                </a:moveTo>
                <a:lnTo>
                  <a:pt x="10254954" y="0"/>
                </a:lnTo>
                <a:lnTo>
                  <a:pt x="10254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65061">
            <a:off x="6275158" y="8306645"/>
            <a:ext cx="14060361" cy="2337535"/>
          </a:xfrm>
          <a:custGeom>
            <a:avLst/>
            <a:gdLst/>
            <a:ahLst/>
            <a:cxnLst/>
            <a:rect r="r" b="b" t="t" l="l"/>
            <a:pathLst>
              <a:path h="2337535" w="14060361">
                <a:moveTo>
                  <a:pt x="0" y="0"/>
                </a:moveTo>
                <a:lnTo>
                  <a:pt x="14060361" y="0"/>
                </a:lnTo>
                <a:lnTo>
                  <a:pt x="14060361" y="2337535"/>
                </a:lnTo>
                <a:lnTo>
                  <a:pt x="0" y="2337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59309">
            <a:off x="-6341899" y="-320469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8"/>
                </a:lnTo>
                <a:lnTo>
                  <a:pt x="0" y="269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28558">
            <a:off x="14669476" y="4770082"/>
            <a:ext cx="3860506" cy="4825632"/>
          </a:xfrm>
          <a:custGeom>
            <a:avLst/>
            <a:gdLst/>
            <a:ahLst/>
            <a:cxnLst/>
            <a:rect r="r" b="b" t="t" l="l"/>
            <a:pathLst>
              <a:path h="4825632" w="3860506">
                <a:moveTo>
                  <a:pt x="0" y="0"/>
                </a:moveTo>
                <a:lnTo>
                  <a:pt x="3860506" y="0"/>
                </a:lnTo>
                <a:lnTo>
                  <a:pt x="3860506" y="4825632"/>
                </a:lnTo>
                <a:lnTo>
                  <a:pt x="0" y="482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45102">
            <a:off x="9142716" y="8159437"/>
            <a:ext cx="11124513" cy="4255126"/>
          </a:xfrm>
          <a:custGeom>
            <a:avLst/>
            <a:gdLst/>
            <a:ahLst/>
            <a:cxnLst/>
            <a:rect r="r" b="b" t="t" l="l"/>
            <a:pathLst>
              <a:path h="4255126" w="11124513">
                <a:moveTo>
                  <a:pt x="0" y="0"/>
                </a:moveTo>
                <a:lnTo>
                  <a:pt x="11124513" y="0"/>
                </a:lnTo>
                <a:lnTo>
                  <a:pt x="11124513" y="4255126"/>
                </a:lnTo>
                <a:lnTo>
                  <a:pt x="0" y="4255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35708" y="-5179504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4"/>
                </a:lnTo>
                <a:lnTo>
                  <a:pt x="0" y="6208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3624">
            <a:off x="-589822" y="6374526"/>
            <a:ext cx="5642579" cy="4267200"/>
          </a:xfrm>
          <a:custGeom>
            <a:avLst/>
            <a:gdLst/>
            <a:ahLst/>
            <a:cxnLst/>
            <a:rect r="r" b="b" t="t" l="l"/>
            <a:pathLst>
              <a:path h="4267200" w="5642579">
                <a:moveTo>
                  <a:pt x="0" y="0"/>
                </a:moveTo>
                <a:lnTo>
                  <a:pt x="5642579" y="0"/>
                </a:lnTo>
                <a:lnTo>
                  <a:pt x="5642579" y="4267200"/>
                </a:lnTo>
                <a:lnTo>
                  <a:pt x="0" y="4267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58161">
            <a:off x="16117847" y="1645801"/>
            <a:ext cx="963763" cy="1095185"/>
          </a:xfrm>
          <a:custGeom>
            <a:avLst/>
            <a:gdLst/>
            <a:ahLst/>
            <a:cxnLst/>
            <a:rect r="r" b="b" t="t" l="l"/>
            <a:pathLst>
              <a:path h="1095185" w="963763">
                <a:moveTo>
                  <a:pt x="0" y="0"/>
                </a:moveTo>
                <a:lnTo>
                  <a:pt x="963763" y="0"/>
                </a:lnTo>
                <a:lnTo>
                  <a:pt x="963763" y="1095185"/>
                </a:lnTo>
                <a:lnTo>
                  <a:pt x="0" y="1095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580957">
            <a:off x="13227258" y="697578"/>
            <a:ext cx="2088438" cy="2257771"/>
          </a:xfrm>
          <a:custGeom>
            <a:avLst/>
            <a:gdLst/>
            <a:ahLst/>
            <a:cxnLst/>
            <a:rect r="r" b="b" t="t" l="l"/>
            <a:pathLst>
              <a:path h="2257771" w="2088438">
                <a:moveTo>
                  <a:pt x="0" y="0"/>
                </a:moveTo>
                <a:lnTo>
                  <a:pt x="2088438" y="0"/>
                </a:lnTo>
                <a:lnTo>
                  <a:pt x="2088438" y="2257771"/>
                </a:lnTo>
                <a:lnTo>
                  <a:pt x="0" y="2257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78198" y="3277221"/>
            <a:ext cx="9999626" cy="341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9500">
                <a:solidFill>
                  <a:srgbClr val="5D3E18"/>
                </a:solidFill>
                <a:latin typeface="Margin"/>
                <a:ea typeface="Margin"/>
                <a:cs typeface="Margin"/>
                <a:sym typeface="Margin"/>
              </a:rPr>
              <a:t>Sistem Penilaian Kelayakan Kredit Berbasis Logika Fuzzy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71652" y="6947968"/>
            <a:ext cx="4412720" cy="46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966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Disusun oleh : Choiru Nisa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351">
            <a:off x="6576390" y="7651865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1293" y="6697367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29382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3862517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7782">
            <a:off x="-1108882" y="5691656"/>
            <a:ext cx="5061703" cy="4595344"/>
          </a:xfrm>
          <a:custGeom>
            <a:avLst/>
            <a:gdLst/>
            <a:ahLst/>
            <a:cxnLst/>
            <a:rect r="r" b="b" t="t" l="l"/>
            <a:pathLst>
              <a:path h="4595344" w="5061703">
                <a:moveTo>
                  <a:pt x="0" y="0"/>
                </a:moveTo>
                <a:lnTo>
                  <a:pt x="5061703" y="0"/>
                </a:lnTo>
                <a:lnTo>
                  <a:pt x="5061703" y="4595344"/>
                </a:lnTo>
                <a:lnTo>
                  <a:pt x="0" y="459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76179" y="1028700"/>
            <a:ext cx="7447418" cy="2266143"/>
          </a:xfrm>
          <a:custGeom>
            <a:avLst/>
            <a:gdLst/>
            <a:ahLst/>
            <a:cxnLst/>
            <a:rect r="r" b="b" t="t" l="l"/>
            <a:pathLst>
              <a:path h="2266143" w="7447418">
                <a:moveTo>
                  <a:pt x="0" y="0"/>
                </a:moveTo>
                <a:lnTo>
                  <a:pt x="7447418" y="0"/>
                </a:lnTo>
                <a:lnTo>
                  <a:pt x="7447418" y="2266143"/>
                </a:lnTo>
                <a:lnTo>
                  <a:pt x="0" y="226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915275">
            <a:off x="15357460" y="-1495416"/>
            <a:ext cx="4235915" cy="4322362"/>
          </a:xfrm>
          <a:custGeom>
            <a:avLst/>
            <a:gdLst/>
            <a:ahLst/>
            <a:cxnLst/>
            <a:rect r="r" b="b" t="t" l="l"/>
            <a:pathLst>
              <a:path h="4322362" w="4235915">
                <a:moveTo>
                  <a:pt x="0" y="0"/>
                </a:moveTo>
                <a:lnTo>
                  <a:pt x="4235915" y="0"/>
                </a:lnTo>
                <a:lnTo>
                  <a:pt x="4235915" y="4322363"/>
                </a:lnTo>
                <a:lnTo>
                  <a:pt x="0" y="432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89653" y="5403606"/>
            <a:ext cx="3345027" cy="5107200"/>
          </a:xfrm>
          <a:custGeom>
            <a:avLst/>
            <a:gdLst/>
            <a:ahLst/>
            <a:cxnLst/>
            <a:rect r="r" b="b" t="t" l="l"/>
            <a:pathLst>
              <a:path h="5107200" w="3345027">
                <a:moveTo>
                  <a:pt x="0" y="0"/>
                </a:moveTo>
                <a:lnTo>
                  <a:pt x="3345027" y="0"/>
                </a:lnTo>
                <a:lnTo>
                  <a:pt x="3345027" y="5107201"/>
                </a:lnTo>
                <a:lnTo>
                  <a:pt x="0" y="5107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7325" y="2071981"/>
            <a:ext cx="794512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9000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Pendahuluan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52070" y="3851666"/>
            <a:ext cx="12037583" cy="310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060"/>
              </a:lnSpc>
              <a:buFont typeface="Arial"/>
              <a:buChar char="•"/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Tujuan: Membantu lembaga keuangan menentukan kelayakan kredit calon nasabah secara fleksibel dan akurat.</a:t>
            </a:r>
          </a:p>
          <a:p>
            <a:pPr algn="just" marL="755651" indent="-377825" lvl="1">
              <a:lnSpc>
                <a:spcPts val="4060"/>
              </a:lnSpc>
              <a:buFont typeface="Arial"/>
              <a:buChar char="•"/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Metode: Logika fuzzy memungkinkan penilaian berbasis skala (bukan hanya ya/tidak).</a:t>
            </a:r>
          </a:p>
          <a:p>
            <a:pPr algn="just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7641" y="-242106"/>
            <a:ext cx="8352718" cy="2541613"/>
          </a:xfrm>
          <a:custGeom>
            <a:avLst/>
            <a:gdLst/>
            <a:ahLst/>
            <a:cxnLst/>
            <a:rect r="r" b="b" t="t" l="l"/>
            <a:pathLst>
              <a:path h="2541613" w="8352718">
                <a:moveTo>
                  <a:pt x="0" y="0"/>
                </a:moveTo>
                <a:lnTo>
                  <a:pt x="8352718" y="0"/>
                </a:lnTo>
                <a:lnTo>
                  <a:pt x="8352718" y="2541612"/>
                </a:lnTo>
                <a:lnTo>
                  <a:pt x="0" y="254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8536" y="417195"/>
            <a:ext cx="8910928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9000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Parameter </a:t>
            </a:r>
          </a:p>
          <a:p>
            <a:pPr algn="ctr">
              <a:lnSpc>
                <a:spcPts val="6120"/>
              </a:lnSpc>
            </a:pPr>
            <a:r>
              <a:rPr lang="en-US" sz="9000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Penilaian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159309">
            <a:off x="-6281208" y="-163985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935708" y="-5179504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4"/>
                </a:lnTo>
                <a:lnTo>
                  <a:pt x="0" y="620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25314" y="-3860320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4"/>
                </a:lnTo>
                <a:lnTo>
                  <a:pt x="0" y="620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29486">
            <a:off x="15338824" y="589210"/>
            <a:ext cx="1882946" cy="2331822"/>
          </a:xfrm>
          <a:custGeom>
            <a:avLst/>
            <a:gdLst/>
            <a:ahLst/>
            <a:cxnLst/>
            <a:rect r="r" b="b" t="t" l="l"/>
            <a:pathLst>
              <a:path h="2331822" w="1882946">
                <a:moveTo>
                  <a:pt x="0" y="0"/>
                </a:moveTo>
                <a:lnTo>
                  <a:pt x="1882946" y="0"/>
                </a:lnTo>
                <a:lnTo>
                  <a:pt x="1882946" y="2331822"/>
                </a:lnTo>
                <a:lnTo>
                  <a:pt x="0" y="233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65061">
            <a:off x="7674792" y="8306645"/>
            <a:ext cx="14060361" cy="2337535"/>
          </a:xfrm>
          <a:custGeom>
            <a:avLst/>
            <a:gdLst/>
            <a:ahLst/>
            <a:cxnLst/>
            <a:rect r="r" b="b" t="t" l="l"/>
            <a:pathLst>
              <a:path h="2337535" w="14060361">
                <a:moveTo>
                  <a:pt x="0" y="0"/>
                </a:moveTo>
                <a:lnTo>
                  <a:pt x="14060361" y="0"/>
                </a:lnTo>
                <a:lnTo>
                  <a:pt x="14060361" y="2337535"/>
                </a:lnTo>
                <a:lnTo>
                  <a:pt x="0" y="233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45102">
            <a:off x="9142716" y="8159437"/>
            <a:ext cx="11124513" cy="4255126"/>
          </a:xfrm>
          <a:custGeom>
            <a:avLst/>
            <a:gdLst/>
            <a:ahLst/>
            <a:cxnLst/>
            <a:rect r="r" b="b" t="t" l="l"/>
            <a:pathLst>
              <a:path h="4255126" w="11124513">
                <a:moveTo>
                  <a:pt x="0" y="0"/>
                </a:moveTo>
                <a:lnTo>
                  <a:pt x="11124513" y="0"/>
                </a:lnTo>
                <a:lnTo>
                  <a:pt x="11124513" y="4255126"/>
                </a:lnTo>
                <a:lnTo>
                  <a:pt x="0" y="425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42973" y="5143500"/>
            <a:ext cx="3345027" cy="5107200"/>
          </a:xfrm>
          <a:custGeom>
            <a:avLst/>
            <a:gdLst/>
            <a:ahLst/>
            <a:cxnLst/>
            <a:rect r="r" b="b" t="t" l="l"/>
            <a:pathLst>
              <a:path h="5107200" w="3345027">
                <a:moveTo>
                  <a:pt x="0" y="0"/>
                </a:moveTo>
                <a:lnTo>
                  <a:pt x="3345027" y="0"/>
                </a:lnTo>
                <a:lnTo>
                  <a:pt x="3345027" y="5107200"/>
                </a:lnTo>
                <a:lnTo>
                  <a:pt x="0" y="510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6819" y="2347884"/>
            <a:ext cx="15834363" cy="6938330"/>
          </a:xfrm>
          <a:custGeom>
            <a:avLst/>
            <a:gdLst/>
            <a:ahLst/>
            <a:cxnLst/>
            <a:rect r="r" b="b" t="t" l="l"/>
            <a:pathLst>
              <a:path h="6938330" w="15834363">
                <a:moveTo>
                  <a:pt x="0" y="0"/>
                </a:moveTo>
                <a:lnTo>
                  <a:pt x="15834362" y="0"/>
                </a:lnTo>
                <a:lnTo>
                  <a:pt x="15834362" y="6938330"/>
                </a:lnTo>
                <a:lnTo>
                  <a:pt x="0" y="693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71199">
            <a:off x="517395" y="6562387"/>
            <a:ext cx="2336163" cy="2888241"/>
          </a:xfrm>
          <a:custGeom>
            <a:avLst/>
            <a:gdLst/>
            <a:ahLst/>
            <a:cxnLst/>
            <a:rect r="r" b="b" t="t" l="l"/>
            <a:pathLst>
              <a:path h="2888241" w="2336163">
                <a:moveTo>
                  <a:pt x="0" y="0"/>
                </a:moveTo>
                <a:lnTo>
                  <a:pt x="2336163" y="0"/>
                </a:lnTo>
                <a:lnTo>
                  <a:pt x="2336163" y="2888241"/>
                </a:lnTo>
                <a:lnTo>
                  <a:pt x="0" y="2888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14355" y="4957719"/>
            <a:ext cx="8381863" cy="5234244"/>
          </a:xfrm>
          <a:custGeom>
            <a:avLst/>
            <a:gdLst/>
            <a:ahLst/>
            <a:cxnLst/>
            <a:rect r="r" b="b" t="t" l="l"/>
            <a:pathLst>
              <a:path h="5234244" w="8381863">
                <a:moveTo>
                  <a:pt x="0" y="0"/>
                </a:moveTo>
                <a:lnTo>
                  <a:pt x="8381862" y="0"/>
                </a:lnTo>
                <a:lnTo>
                  <a:pt x="8381862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68061" y="3406414"/>
            <a:ext cx="11474449" cy="155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3499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Sistem menggunakan parameter pendapatan, utang, dan riwayat kredit sebagai input, dengan kelayakan kredit sebagai output yang dinilai dalam skala fuzzy.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351">
            <a:off x="7135451" y="8097153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2952">
            <a:off x="-5728498" y="6296781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29382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08293">
            <a:off x="15594547" y="7689105"/>
            <a:ext cx="3355087" cy="3423558"/>
          </a:xfrm>
          <a:custGeom>
            <a:avLst/>
            <a:gdLst/>
            <a:ahLst/>
            <a:cxnLst/>
            <a:rect r="r" b="b" t="t" l="l"/>
            <a:pathLst>
              <a:path h="3423558" w="3355087">
                <a:moveTo>
                  <a:pt x="0" y="0"/>
                </a:moveTo>
                <a:lnTo>
                  <a:pt x="3355087" y="0"/>
                </a:lnTo>
                <a:lnTo>
                  <a:pt x="3355087" y="3423558"/>
                </a:lnTo>
                <a:lnTo>
                  <a:pt x="0" y="342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3862517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8118"/>
            <a:ext cx="7447418" cy="2266143"/>
          </a:xfrm>
          <a:custGeom>
            <a:avLst/>
            <a:gdLst/>
            <a:ahLst/>
            <a:cxnLst/>
            <a:rect r="r" b="b" t="t" l="l"/>
            <a:pathLst>
              <a:path h="2266143" w="7447418">
                <a:moveTo>
                  <a:pt x="0" y="0"/>
                </a:moveTo>
                <a:lnTo>
                  <a:pt x="7447418" y="0"/>
                </a:lnTo>
                <a:lnTo>
                  <a:pt x="7447418" y="2266143"/>
                </a:lnTo>
                <a:lnTo>
                  <a:pt x="0" y="226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8933">
            <a:off x="-872280" y="6392860"/>
            <a:ext cx="5162846" cy="3903763"/>
          </a:xfrm>
          <a:custGeom>
            <a:avLst/>
            <a:gdLst/>
            <a:ahLst/>
            <a:cxnLst/>
            <a:rect r="r" b="b" t="t" l="l"/>
            <a:pathLst>
              <a:path h="3903763" w="5162846">
                <a:moveTo>
                  <a:pt x="0" y="0"/>
                </a:moveTo>
                <a:lnTo>
                  <a:pt x="5162846" y="0"/>
                </a:lnTo>
                <a:lnTo>
                  <a:pt x="5162846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5989">
            <a:off x="15677689" y="864753"/>
            <a:ext cx="2349573" cy="2865941"/>
          </a:xfrm>
          <a:custGeom>
            <a:avLst/>
            <a:gdLst/>
            <a:ahLst/>
            <a:cxnLst/>
            <a:rect r="r" b="b" t="t" l="l"/>
            <a:pathLst>
              <a:path h="2865941" w="2349573">
                <a:moveTo>
                  <a:pt x="0" y="0"/>
                </a:moveTo>
                <a:lnTo>
                  <a:pt x="2349573" y="0"/>
                </a:lnTo>
                <a:lnTo>
                  <a:pt x="2349573" y="2865941"/>
                </a:lnTo>
                <a:lnTo>
                  <a:pt x="0" y="2865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36329" y="4998677"/>
            <a:ext cx="11301259" cy="5156199"/>
          </a:xfrm>
          <a:custGeom>
            <a:avLst/>
            <a:gdLst/>
            <a:ahLst/>
            <a:cxnLst/>
            <a:rect r="r" b="b" t="t" l="l"/>
            <a:pathLst>
              <a:path h="5156199" w="11301259">
                <a:moveTo>
                  <a:pt x="0" y="0"/>
                </a:moveTo>
                <a:lnTo>
                  <a:pt x="11301259" y="0"/>
                </a:lnTo>
                <a:lnTo>
                  <a:pt x="11301259" y="5156199"/>
                </a:lnTo>
                <a:lnTo>
                  <a:pt x="0" y="5156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01266" y="3337112"/>
            <a:ext cx="12371386" cy="15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Setiap parameter memiliki fungsi keanggotaan (rendah, sedang, tinggi) yang memetakan data input ke kategori fuzzy untuk analisis lebih lanjut.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6768" y="1456091"/>
            <a:ext cx="5323500" cy="149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7971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Fungsi Keanggotaan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351">
            <a:off x="7135451" y="8097153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2952">
            <a:off x="-5728498" y="6296781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29382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08293">
            <a:off x="15594547" y="7689105"/>
            <a:ext cx="3355087" cy="3423558"/>
          </a:xfrm>
          <a:custGeom>
            <a:avLst/>
            <a:gdLst/>
            <a:ahLst/>
            <a:cxnLst/>
            <a:rect r="r" b="b" t="t" l="l"/>
            <a:pathLst>
              <a:path h="3423558" w="3355087">
                <a:moveTo>
                  <a:pt x="0" y="0"/>
                </a:moveTo>
                <a:lnTo>
                  <a:pt x="3355087" y="0"/>
                </a:lnTo>
                <a:lnTo>
                  <a:pt x="3355087" y="3423558"/>
                </a:lnTo>
                <a:lnTo>
                  <a:pt x="0" y="342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3862517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8118"/>
            <a:ext cx="7447418" cy="2266143"/>
          </a:xfrm>
          <a:custGeom>
            <a:avLst/>
            <a:gdLst/>
            <a:ahLst/>
            <a:cxnLst/>
            <a:rect r="r" b="b" t="t" l="l"/>
            <a:pathLst>
              <a:path h="2266143" w="7447418">
                <a:moveTo>
                  <a:pt x="0" y="0"/>
                </a:moveTo>
                <a:lnTo>
                  <a:pt x="7447418" y="0"/>
                </a:lnTo>
                <a:lnTo>
                  <a:pt x="7447418" y="2266143"/>
                </a:lnTo>
                <a:lnTo>
                  <a:pt x="0" y="226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8933">
            <a:off x="-872280" y="6392860"/>
            <a:ext cx="5162846" cy="3903763"/>
          </a:xfrm>
          <a:custGeom>
            <a:avLst/>
            <a:gdLst/>
            <a:ahLst/>
            <a:cxnLst/>
            <a:rect r="r" b="b" t="t" l="l"/>
            <a:pathLst>
              <a:path h="3903763" w="5162846">
                <a:moveTo>
                  <a:pt x="0" y="0"/>
                </a:moveTo>
                <a:lnTo>
                  <a:pt x="5162846" y="0"/>
                </a:lnTo>
                <a:lnTo>
                  <a:pt x="5162846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5989">
            <a:off x="15677689" y="864753"/>
            <a:ext cx="2349573" cy="2865941"/>
          </a:xfrm>
          <a:custGeom>
            <a:avLst/>
            <a:gdLst/>
            <a:ahLst/>
            <a:cxnLst/>
            <a:rect r="r" b="b" t="t" l="l"/>
            <a:pathLst>
              <a:path h="2865941" w="2349573">
                <a:moveTo>
                  <a:pt x="0" y="0"/>
                </a:moveTo>
                <a:lnTo>
                  <a:pt x="2349573" y="0"/>
                </a:lnTo>
                <a:lnTo>
                  <a:pt x="2349573" y="2865941"/>
                </a:lnTo>
                <a:lnTo>
                  <a:pt x="0" y="2865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24687" y="5097967"/>
            <a:ext cx="5449008" cy="4428400"/>
          </a:xfrm>
          <a:custGeom>
            <a:avLst/>
            <a:gdLst/>
            <a:ahLst/>
            <a:cxnLst/>
            <a:rect r="r" b="b" t="t" l="l"/>
            <a:pathLst>
              <a:path h="4428400" w="5449008">
                <a:moveTo>
                  <a:pt x="0" y="0"/>
                </a:moveTo>
                <a:lnTo>
                  <a:pt x="5449008" y="0"/>
                </a:lnTo>
                <a:lnTo>
                  <a:pt x="5449008" y="4428400"/>
                </a:lnTo>
                <a:lnTo>
                  <a:pt x="0" y="442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01266" y="3337112"/>
            <a:ext cx="12371386" cy="15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Proses meliputi fuzzifikasi input, penerapan aturan fuzzy, inferensi dengan metode Min-Max, dan defuzzifikasi untuk menghasilkan skor kelayakan.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6768" y="1456091"/>
            <a:ext cx="5323500" cy="149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7971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Proses Penilaian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351">
            <a:off x="7135451" y="8097153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2952">
            <a:off x="-5728498" y="6296781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29382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08293">
            <a:off x="15594547" y="7689105"/>
            <a:ext cx="3355087" cy="3423558"/>
          </a:xfrm>
          <a:custGeom>
            <a:avLst/>
            <a:gdLst/>
            <a:ahLst/>
            <a:cxnLst/>
            <a:rect r="r" b="b" t="t" l="l"/>
            <a:pathLst>
              <a:path h="3423558" w="3355087">
                <a:moveTo>
                  <a:pt x="0" y="0"/>
                </a:moveTo>
                <a:lnTo>
                  <a:pt x="3355087" y="0"/>
                </a:lnTo>
                <a:lnTo>
                  <a:pt x="3355087" y="3423558"/>
                </a:lnTo>
                <a:lnTo>
                  <a:pt x="0" y="342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3862517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8118"/>
            <a:ext cx="7447418" cy="2266143"/>
          </a:xfrm>
          <a:custGeom>
            <a:avLst/>
            <a:gdLst/>
            <a:ahLst/>
            <a:cxnLst/>
            <a:rect r="r" b="b" t="t" l="l"/>
            <a:pathLst>
              <a:path h="2266143" w="7447418">
                <a:moveTo>
                  <a:pt x="0" y="0"/>
                </a:moveTo>
                <a:lnTo>
                  <a:pt x="7447418" y="0"/>
                </a:lnTo>
                <a:lnTo>
                  <a:pt x="7447418" y="2266143"/>
                </a:lnTo>
                <a:lnTo>
                  <a:pt x="0" y="226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8933">
            <a:off x="-872280" y="6392860"/>
            <a:ext cx="5162846" cy="3903763"/>
          </a:xfrm>
          <a:custGeom>
            <a:avLst/>
            <a:gdLst/>
            <a:ahLst/>
            <a:cxnLst/>
            <a:rect r="r" b="b" t="t" l="l"/>
            <a:pathLst>
              <a:path h="3903763" w="5162846">
                <a:moveTo>
                  <a:pt x="0" y="0"/>
                </a:moveTo>
                <a:lnTo>
                  <a:pt x="5162846" y="0"/>
                </a:lnTo>
                <a:lnTo>
                  <a:pt x="5162846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5989">
            <a:off x="15677689" y="864753"/>
            <a:ext cx="2349573" cy="2865941"/>
          </a:xfrm>
          <a:custGeom>
            <a:avLst/>
            <a:gdLst/>
            <a:ahLst/>
            <a:cxnLst/>
            <a:rect r="r" b="b" t="t" l="l"/>
            <a:pathLst>
              <a:path h="2865941" w="2349573">
                <a:moveTo>
                  <a:pt x="0" y="0"/>
                </a:moveTo>
                <a:lnTo>
                  <a:pt x="2349573" y="0"/>
                </a:lnTo>
                <a:lnTo>
                  <a:pt x="2349573" y="2865941"/>
                </a:lnTo>
                <a:lnTo>
                  <a:pt x="0" y="2865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01266" y="3203762"/>
            <a:ext cx="12371386" cy="15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Contoh nyata diberikan dengan pendapatan 45 juta, utang 30 juta, dan riwayat kredit 7, menghasilkan kelayakan kredit 6.8 (Layak).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8934" y="1446566"/>
            <a:ext cx="6719350" cy="149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7971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 Studi Kasus</a:t>
            </a:r>
          </a:p>
          <a:p>
            <a:pPr algn="l">
              <a:lnSpc>
                <a:spcPts val="5420"/>
              </a:lnSpc>
            </a:pPr>
            <a:r>
              <a:rPr lang="en-US" sz="7971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dan Implementasi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01266" y="4964617"/>
            <a:ext cx="12371386" cy="156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Sistem diimplementasikan dalam Python menggunakan numpy, skfuzzy, dan matplotlib untuk menghasilkan hasil kelayakan kredit.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9351">
            <a:off x="7135451" y="8097153"/>
            <a:ext cx="16230600" cy="2698337"/>
          </a:xfrm>
          <a:custGeom>
            <a:avLst/>
            <a:gdLst/>
            <a:ahLst/>
            <a:cxnLst/>
            <a:rect r="r" b="b" t="t" l="l"/>
            <a:pathLst>
              <a:path h="2698337" w="16230600">
                <a:moveTo>
                  <a:pt x="0" y="0"/>
                </a:moveTo>
                <a:lnTo>
                  <a:pt x="16230600" y="0"/>
                </a:lnTo>
                <a:lnTo>
                  <a:pt x="16230600" y="2698337"/>
                </a:lnTo>
                <a:lnTo>
                  <a:pt x="0" y="269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2952">
            <a:off x="-5728498" y="6296781"/>
            <a:ext cx="16230600" cy="6208204"/>
          </a:xfrm>
          <a:custGeom>
            <a:avLst/>
            <a:gdLst/>
            <a:ahLst/>
            <a:cxnLst/>
            <a:rect r="r" b="b" t="t" l="l"/>
            <a:pathLst>
              <a:path h="6208204" w="16230600">
                <a:moveTo>
                  <a:pt x="0" y="0"/>
                </a:moveTo>
                <a:lnTo>
                  <a:pt x="16230600" y="0"/>
                </a:lnTo>
                <a:lnTo>
                  <a:pt x="16230600" y="6208205"/>
                </a:lnTo>
                <a:lnTo>
                  <a:pt x="0" y="6208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329382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708293">
            <a:off x="15594547" y="7689105"/>
            <a:ext cx="3355087" cy="3423558"/>
          </a:xfrm>
          <a:custGeom>
            <a:avLst/>
            <a:gdLst/>
            <a:ahLst/>
            <a:cxnLst/>
            <a:rect r="r" b="b" t="t" l="l"/>
            <a:pathLst>
              <a:path h="3423558" w="3355087">
                <a:moveTo>
                  <a:pt x="0" y="0"/>
                </a:moveTo>
                <a:lnTo>
                  <a:pt x="3355087" y="0"/>
                </a:lnTo>
                <a:lnTo>
                  <a:pt x="3355087" y="3423558"/>
                </a:lnTo>
                <a:lnTo>
                  <a:pt x="0" y="342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3862517" y="1491939"/>
            <a:ext cx="6340251" cy="7951820"/>
          </a:xfrm>
          <a:custGeom>
            <a:avLst/>
            <a:gdLst/>
            <a:ahLst/>
            <a:cxnLst/>
            <a:rect r="r" b="b" t="t" l="l"/>
            <a:pathLst>
              <a:path h="7951820" w="6340251">
                <a:moveTo>
                  <a:pt x="0" y="0"/>
                </a:moveTo>
                <a:lnTo>
                  <a:pt x="6340251" y="0"/>
                </a:lnTo>
                <a:lnTo>
                  <a:pt x="6340251" y="7951820"/>
                </a:lnTo>
                <a:lnTo>
                  <a:pt x="0" y="795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8118"/>
            <a:ext cx="7447418" cy="2266143"/>
          </a:xfrm>
          <a:custGeom>
            <a:avLst/>
            <a:gdLst/>
            <a:ahLst/>
            <a:cxnLst/>
            <a:rect r="r" b="b" t="t" l="l"/>
            <a:pathLst>
              <a:path h="2266143" w="7447418">
                <a:moveTo>
                  <a:pt x="0" y="0"/>
                </a:moveTo>
                <a:lnTo>
                  <a:pt x="7447418" y="0"/>
                </a:lnTo>
                <a:lnTo>
                  <a:pt x="7447418" y="2266143"/>
                </a:lnTo>
                <a:lnTo>
                  <a:pt x="0" y="226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8933">
            <a:off x="-872280" y="6392860"/>
            <a:ext cx="5162846" cy="3903763"/>
          </a:xfrm>
          <a:custGeom>
            <a:avLst/>
            <a:gdLst/>
            <a:ahLst/>
            <a:cxnLst/>
            <a:rect r="r" b="b" t="t" l="l"/>
            <a:pathLst>
              <a:path h="3903763" w="5162846">
                <a:moveTo>
                  <a:pt x="0" y="0"/>
                </a:moveTo>
                <a:lnTo>
                  <a:pt x="5162846" y="0"/>
                </a:lnTo>
                <a:lnTo>
                  <a:pt x="5162846" y="3903762"/>
                </a:lnTo>
                <a:lnTo>
                  <a:pt x="0" y="3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5989">
            <a:off x="15677689" y="864753"/>
            <a:ext cx="2349573" cy="2865941"/>
          </a:xfrm>
          <a:custGeom>
            <a:avLst/>
            <a:gdLst/>
            <a:ahLst/>
            <a:cxnLst/>
            <a:rect r="r" b="b" t="t" l="l"/>
            <a:pathLst>
              <a:path h="2865941" w="2349573">
                <a:moveTo>
                  <a:pt x="0" y="0"/>
                </a:moveTo>
                <a:lnTo>
                  <a:pt x="2349573" y="0"/>
                </a:lnTo>
                <a:lnTo>
                  <a:pt x="2349573" y="2865941"/>
                </a:lnTo>
                <a:lnTo>
                  <a:pt x="0" y="28659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59960" y="3935130"/>
            <a:ext cx="12371386" cy="310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Sistem ini efektif untuk menilai kelayakan kredit dengan hasil akurat, fleksibel, dan relevan untuk lembaga keuangan.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3500">
                <a:solidFill>
                  <a:srgbClr val="5D3E18"/>
                </a:solidFill>
                <a:latin typeface="Alice"/>
                <a:ea typeface="Alice"/>
                <a:cs typeface="Alice"/>
                <a:sym typeface="Alice"/>
              </a:rPr>
              <a:t>Logika fuzzy menangani data tidak pasti, fleksibel dalam aturan, dan menghasilkan keputusan lebih realistis dibanding metode biner.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9143" y="1827463"/>
            <a:ext cx="6719350" cy="81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0"/>
              </a:lnSpc>
            </a:pPr>
            <a:r>
              <a:rPr lang="en-US" sz="7971">
                <a:solidFill>
                  <a:srgbClr val="FFFFFF"/>
                </a:solidFill>
                <a:latin typeface="Margin"/>
                <a:ea typeface="Margin"/>
                <a:cs typeface="Margin"/>
                <a:sym typeface="Margin"/>
              </a:rPr>
              <a:t>Kesimpulan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DAGbm8OIXHo</dc:identifier>
  <dcterms:modified xsi:type="dcterms:W3CDTF">2011-08-01T06:04:30Z</dcterms:modified>
  <cp:revision>1</cp:revision>
  <dc:title>Sistem Penilaian Kelayakan Kredit Berbasis Logika Fuzzy</dc:title>
</cp:coreProperties>
</file>